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kdSHzF6UKZ7Y4GWQ+Zev5K7mp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A0BFEF-3A55-470F-B20B-7B80C9284E32}">
  <a:tblStyle styleId="{CCA0BFEF-3A55-470F-B20B-7B80C9284E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5d024449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5d02444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5ff129cf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5ff129c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5ea1e4a0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5ea1e4a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5d0244491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5d02444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5d024449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5d02444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5ea1e4a0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5ea1e4a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5ea1e4a02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5ea1e4a0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5ea1e4a02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5ea1e4a0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ea1e4a0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ea1e4a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5d024449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5d02444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5d024449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5d02444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d024449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5d02444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5ff129cf3_0_35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f5ff129cf3_0_35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f5ff129cf3_0_358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f5ff129cf3_0_358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f5ff129cf3_0_358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5" name="Google Shape;15;gf5ff129cf3_0_358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f5ff129cf3_0_358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f5ff129cf3_0_358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f5ff129cf3_0_358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19" name="Google Shape;19;gf5ff129cf3_0_358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f5ff129cf3_0_358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f5ff129cf3_0_358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f5ff129cf3_0_358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3" name="Google Shape;23;gf5ff129cf3_0_35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f5ff129cf3_0_35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f5ff129cf3_0_35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f5ff129cf3_0_358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27" name="Google Shape;27;gf5ff129cf3_0_35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f5ff129cf3_0_35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f5ff129cf3_0_35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f5ff129cf3_0_358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1" name="Google Shape;31;gf5ff129cf3_0_35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f5ff129cf3_0_35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f5ff129cf3_0_35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f5ff129cf3_0_358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5" name="Google Shape;35;gf5ff129cf3_0_358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f5ff129cf3_0_35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5ff129cf3_0_458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f5ff129cf3_0_458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2" name="Google Shape;112;gf5ff129cf3_0_45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f5ff129cf3_0_45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f5ff129cf3_0_45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f5ff129cf3_0_458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16" name="Google Shape;116;gf5ff129cf3_0_45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f5ff129cf3_0_45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f5ff129cf3_0_45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f5ff129cf3_0_458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f5ff129cf3_0_458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1" name="Google Shape;121;gf5ff129cf3_0_45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5ff129cf3_0_47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5ff129cf3_0_473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6" name="Google Shape;126;gf5ff129cf3_0_473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25755" lvl="1" marL="9144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30"/>
              <a:buChar char="○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gf5ff129cf3_0_473"/>
          <p:cNvSpPr txBox="1"/>
          <p:nvPr>
            <p:ph idx="10" type="dt"/>
          </p:nvPr>
        </p:nvSpPr>
        <p:spPr>
          <a:xfrm>
            <a:off x="354841" y="6245032"/>
            <a:ext cx="265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f5ff129cf3_0_473"/>
          <p:cNvSpPr txBox="1"/>
          <p:nvPr>
            <p:ph idx="11" type="ftr"/>
          </p:nvPr>
        </p:nvSpPr>
        <p:spPr>
          <a:xfrm>
            <a:off x="7279964" y="6245033"/>
            <a:ext cx="411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f5ff129cf3_0_473"/>
          <p:cNvSpPr txBox="1"/>
          <p:nvPr>
            <p:ph idx="12" type="sldNum"/>
          </p:nvPr>
        </p:nvSpPr>
        <p:spPr>
          <a:xfrm>
            <a:off x="11394765" y="6245032"/>
            <a:ext cx="52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f5ff129cf3_0_386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f5ff129cf3_0_386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0" name="Google Shape;40;gf5ff129cf3_0_3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f5ff129cf3_0_38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f5ff129cf3_0_38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f5ff129cf3_0_386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4" name="Google Shape;44;gf5ff129cf3_0_3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f5ff129cf3_0_38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f5ff129cf3_0_38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f5ff129cf3_0_386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f5ff129cf3_0_38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f5ff129cf3_0_39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f5ff129cf3_0_39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f5ff129cf3_0_39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f5ff129cf3_0_398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gf5ff129cf3_0_398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f5ff129cf3_0_39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5ff129cf3_0_40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f5ff129cf3_0_40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f5ff129cf3_0_40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f5ff129cf3_0_405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" name="Google Shape;61;gf5ff129cf3_0_405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2" name="Google Shape;62;gf5ff129cf3_0_405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3" name="Google Shape;63;gf5ff129cf3_0_40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5ff129cf3_0_413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f5ff129cf3_0_413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f5ff129cf3_0_413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f5ff129cf3_0_413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gf5ff129cf3_0_41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5ff129cf3_0_41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f5ff129cf3_0_41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f5ff129cf3_0_41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f5ff129cf3_0_419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gf5ff129cf3_0_419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6" name="Google Shape;76;gf5ff129cf3_0_41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5ff129cf3_0_426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f5ff129cf3_0_426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f5ff129cf3_0_426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1" name="Google Shape;81;gf5ff129cf3_0_426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f5ff129cf3_0_426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f5ff129cf3_0_426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f5ff129cf3_0_42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f5ff129cf3_0_426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86" name="Google Shape;86;gf5ff129cf3_0_42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f5ff129cf3_0_42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f5ff129cf3_0_42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f5ff129cf3_0_426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0" name="Google Shape;90;gf5ff129cf3_0_42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f5ff129cf3_0_42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f5ff129cf3_0_42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f5ff129cf3_0_426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4" name="Google Shape;94;gf5ff129cf3_0_42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5ff129cf3_0_44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5ff129cf3_0_44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f5ff129cf3_0_44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f5ff129cf3_0_444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0" name="Google Shape;100;gf5ff129cf3_0_444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f5ff129cf3_0_444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gf5ff129cf3_0_44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5ff129cf3_0_45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f5ff129cf3_0_45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f5ff129cf3_0_452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f5ff129cf3_0_452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gf5ff129cf3_0_45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5ff129cf3_0_3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f5ff129cf3_0_354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f5ff129cf3_0_35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1" t="284"/>
          <a:stretch/>
        </p:blipFill>
        <p:spPr>
          <a:xfrm>
            <a:off x="-144076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/>
          <p:nvPr/>
        </p:nvSpPr>
        <p:spPr>
          <a:xfrm>
            <a:off x="0" y="1473200"/>
            <a:ext cx="12191999" cy="5384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0784"/>
                </a:srgbClr>
              </a:gs>
              <a:gs pos="100000">
                <a:srgbClr val="000000">
                  <a:alpha val="66666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 txBox="1"/>
          <p:nvPr>
            <p:ph type="ctrTitle"/>
          </p:nvPr>
        </p:nvSpPr>
        <p:spPr>
          <a:xfrm>
            <a:off x="1250302" y="1066800"/>
            <a:ext cx="10440955" cy="33839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5400">
                <a:solidFill>
                  <a:srgbClr val="FFFFFF"/>
                </a:solidFill>
              </a:rPr>
              <a:t>MACHINE-LEARNING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AUDIO SURVEILLANCE INTEGRATED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 SYSTEM (MALASIS)</a:t>
            </a:r>
            <a:endParaRPr/>
          </a:p>
        </p:txBody>
      </p:sp>
      <p:sp>
        <p:nvSpPr>
          <p:cNvPr id="138" name="Google Shape;138;p1"/>
          <p:cNvSpPr txBox="1"/>
          <p:nvPr>
            <p:ph idx="1" type="subTitle"/>
          </p:nvPr>
        </p:nvSpPr>
        <p:spPr>
          <a:xfrm>
            <a:off x="165600" y="5985175"/>
            <a:ext cx="11860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Jacob Attia	</a:t>
            </a:r>
            <a:r>
              <a:rPr lang="en-US"/>
              <a:t>	</a:t>
            </a:r>
            <a:r>
              <a:rPr lang="en-US">
                <a:solidFill>
                  <a:srgbClr val="FFFFFF"/>
                </a:solidFill>
              </a:rPr>
              <a:t>Zachary Tauscher</a:t>
            </a:r>
            <a:r>
              <a:rPr lang="en-US"/>
              <a:t>	</a:t>
            </a:r>
            <a:r>
              <a:rPr lang="en-US">
                <a:solidFill>
                  <a:srgbClr val="FFFFFF"/>
                </a:solidFill>
              </a:rPr>
              <a:t>Caleb Leeb </a:t>
            </a:r>
            <a:r>
              <a:rPr lang="en-US"/>
              <a:t>		</a:t>
            </a:r>
            <a:r>
              <a:rPr lang="en-US">
                <a:solidFill>
                  <a:srgbClr val="FFFFFF"/>
                </a:solidFill>
              </a:rPr>
              <a:t>Jaclyn Welch</a:t>
            </a:r>
            <a:endParaRPr/>
          </a:p>
        </p:txBody>
      </p:sp>
      <p:grpSp>
        <p:nvGrpSpPr>
          <p:cNvPr id="139" name="Google Shape;139;p1"/>
          <p:cNvGrpSpPr/>
          <p:nvPr/>
        </p:nvGrpSpPr>
        <p:grpSpPr>
          <a:xfrm>
            <a:off x="5662258" y="4213586"/>
            <a:ext cx="867485" cy="163226"/>
            <a:chOff x="8910933" y="1837414"/>
            <a:chExt cx="867485" cy="163226"/>
          </a:xfrm>
        </p:grpSpPr>
        <p:sp>
          <p:nvSpPr>
            <p:cNvPr id="140" name="Google Shape;140;p1"/>
            <p:cNvSpPr/>
            <p:nvPr/>
          </p:nvSpPr>
          <p:spPr>
            <a:xfrm flipH="1" rot="-2635175">
              <a:off x="9286956" y="1861308"/>
              <a:ext cx="115439" cy="115439"/>
            </a:xfrm>
            <a:prstGeom prst="rect">
              <a:avLst/>
            </a:prstGeom>
            <a:noFill/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" name="Google Shape;141;p1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165600" y="4951625"/>
            <a:ext cx="118608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05 October 2021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38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5d0244491_0_15"/>
          <p:cNvSpPr txBox="1"/>
          <p:nvPr>
            <p:ph type="title"/>
          </p:nvPr>
        </p:nvSpPr>
        <p:spPr>
          <a:xfrm>
            <a:off x="1028700" y="12455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Sub-System Design</a:t>
            </a:r>
            <a:endParaRPr/>
          </a:p>
        </p:txBody>
      </p:sp>
      <p:sp>
        <p:nvSpPr>
          <p:cNvPr id="208" name="Google Shape;208;gf5d0244491_0_15"/>
          <p:cNvSpPr txBox="1"/>
          <p:nvPr>
            <p:ph idx="1" type="body"/>
          </p:nvPr>
        </p:nvSpPr>
        <p:spPr>
          <a:xfrm>
            <a:off x="1028700" y="1585599"/>
            <a:ext cx="10134600" cy="486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Overview</a:t>
            </a:r>
            <a:endParaRPr/>
          </a:p>
          <a:p>
            <a:pPr indent="-332105" lvl="1" marL="914400" rtl="0" algn="l"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i="1" lang="en-US" sz="1600"/>
              <a:t>Sound Collection Sub-System</a:t>
            </a:r>
            <a:endParaRPr i="1" sz="16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Consists of the microphone arrays (3-4 arrays, with 12-16 microphones in total)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Focuses on </a:t>
            </a:r>
            <a:r>
              <a:rPr lang="en-US"/>
              <a:t>receiving</a:t>
            </a:r>
            <a:r>
              <a:rPr lang="en-US"/>
              <a:t> audio input</a:t>
            </a:r>
            <a:endParaRPr/>
          </a:p>
          <a:p>
            <a:pPr indent="-332105" lvl="1" marL="914400" rtl="0" algn="l"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i="1" lang="en-US" sz="1600"/>
              <a:t>Communications Sub-System</a:t>
            </a:r>
            <a:endParaRPr i="1" sz="16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The bluetooth adapter is the main conduit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Receives transmissions from the Sound Collection Sub-System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Sends transmissions to the Data-Processing Sub-System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Software component of this subsystem onboard Raspberry Pi</a:t>
            </a:r>
            <a:endParaRPr/>
          </a:p>
          <a:p>
            <a:pPr indent="-332105" lvl="1" marL="914400" rtl="0" algn="l"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i="1" lang="en-US" sz="1600"/>
              <a:t>Data-Processing Sub-System</a:t>
            </a:r>
            <a:endParaRPr i="1" sz="16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Consists of the Neural Network and the GUI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Trained machine learning algorithms utilizing python libs process modular data streams from Pi, outputs positional information and associated labels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GUI will display a scaled map of the surveilled room, with indications toward spots in the room with high sound activity, as well as indications as to the type of sounds picked 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ff129cf3_0_1"/>
          <p:cNvSpPr txBox="1"/>
          <p:nvPr>
            <p:ph type="title"/>
          </p:nvPr>
        </p:nvSpPr>
        <p:spPr>
          <a:xfrm>
            <a:off x="1028700" y="7845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214" name="Google Shape;214;gf5ff129cf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350"/>
            <a:ext cx="11887202" cy="348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a1e4a02_1_5"/>
          <p:cNvSpPr txBox="1"/>
          <p:nvPr>
            <p:ph type="title"/>
          </p:nvPr>
        </p:nvSpPr>
        <p:spPr>
          <a:xfrm>
            <a:off x="1028700" y="7522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List</a:t>
            </a:r>
            <a:endParaRPr/>
          </a:p>
        </p:txBody>
      </p:sp>
      <p:graphicFrame>
        <p:nvGraphicFramePr>
          <p:cNvPr id="220" name="Google Shape;220;gf5ea1e4a02_1_5"/>
          <p:cNvGraphicFramePr/>
          <p:nvPr/>
        </p:nvGraphicFramePr>
        <p:xfrm>
          <a:off x="952500" y="231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{CCA0BFEF-3A55-470F-B20B-7B80C9284E32}</a:tableStyleId>
              </a:tblPr>
              <a:tblGrid>
                <a:gridCol w="2808775"/>
                <a:gridCol w="2808775"/>
              </a:tblGrid>
              <a:tr h="67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 Total</a:t>
                      </a:r>
                      <a:endParaRPr b="1"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Raspberry</a:t>
                      </a:r>
                      <a:r>
                        <a:rPr lang="en-US" sz="1800"/>
                        <a:t> Pi 4 8gb x1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$0.00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Microphone Array x4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$284.00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Bluetooth Adapters x5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MSC Hardware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1" name="Google Shape;221;gf5ea1e4a02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075" y="2658375"/>
            <a:ext cx="5071631" cy="2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5d0244491_0_3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27" name="Google Shape;227;gf5d0244491_0_30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Design Considerations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System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Sub-System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Lesson Learned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Project Timeline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d0244491_0_35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Thank you!</a:t>
            </a:r>
            <a:endParaRPr sz="7000"/>
          </a:p>
        </p:txBody>
      </p:sp>
      <p:sp>
        <p:nvSpPr>
          <p:cNvPr id="233" name="Google Shape;233;gf5d0244491_0_35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Questions?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49" name="Google Shape;149;p2"/>
          <p:cNvSpPr txBox="1"/>
          <p:nvPr>
            <p:ph idx="1" type="body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Introduction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Design Considerations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System Architecture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Sub-System Design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Lesson Learned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Project Timeline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ea1e4a02_2_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f5ea1e4a02_2_0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f5ea1e4a0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ea1e4a02_2_6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5ea1e4a02_2_6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gf5ea1e4a02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ea1e4a02_2_17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5ea1e4a02_2_17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f5ea1e4a02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f5ea1e4a02_2_17"/>
          <p:cNvSpPr/>
          <p:nvPr/>
        </p:nvSpPr>
        <p:spPr>
          <a:xfrm rot="-2700000">
            <a:off x="5592690" y="2423873"/>
            <a:ext cx="1516320" cy="1515471"/>
          </a:xfrm>
          <a:prstGeom prst="teardrop">
            <a:avLst>
              <a:gd fmla="val 100000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f5ea1e4a02_2_17"/>
          <p:cNvSpPr txBox="1"/>
          <p:nvPr/>
        </p:nvSpPr>
        <p:spPr>
          <a:xfrm>
            <a:off x="5553000" y="1546300"/>
            <a:ext cx="66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Cat: “Bubbles”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x:34.6 y:12.0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gf5ea1e4a02_2_17"/>
          <p:cNvSpPr/>
          <p:nvPr/>
        </p:nvSpPr>
        <p:spPr>
          <a:xfrm>
            <a:off x="57625" y="6108800"/>
            <a:ext cx="2190000" cy="749100"/>
          </a:xfrm>
          <a:prstGeom prst="rect">
            <a:avLst/>
          </a:prstGeom>
          <a:solidFill>
            <a:srgbClr val="4B0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5ea1e4a02_2_17"/>
          <p:cNvSpPr/>
          <p:nvPr/>
        </p:nvSpPr>
        <p:spPr>
          <a:xfrm>
            <a:off x="0" y="0"/>
            <a:ext cx="2720100" cy="77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5ea1e4a02_1_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0" name="Google Shape;180;gf5ea1e4a02_1_0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Beneficial use cases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Could be trained to respond to emergencies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Elderly patients in a nursing home, triggering call for aid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Alerting parents to baby monitor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Importance of such a product on the market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Provides an additional option of surveillance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 some cases, audio surveillance might be preferable to video surveillance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Can be used in conjunction with video surveillance for higher accuracy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Audio surveillance is the ideal option during non-business hours (when the lights are off)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5d0244491_0_5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86" name="Google Shape;186;gf5d0244491_0_5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Assumptions &amp; Scope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Single room solution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Training data will require quiet room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Excessive noise or background will decrease accuracy of solution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Design Constraints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Modularity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Concealment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/>
              <a:t>Access to pure 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Opens possibility of monitoring room without physical access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5d0244491_0_1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192" name="Google Shape;192;gf5d0244491_0_10"/>
          <p:cNvSpPr txBox="1"/>
          <p:nvPr>
            <p:ph idx="1" type="body"/>
          </p:nvPr>
        </p:nvSpPr>
        <p:spPr>
          <a:xfrm>
            <a:off x="1028700" y="2161900"/>
            <a:ext cx="10134600" cy="44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High Level Architecture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The goal of the system is to record sounds with at least 3 three different microphone arrays, each consisting of at least 3 microphones, and transfer the audio to a Raspberry Pi with bluetooth capabilities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The Raspberry Pi transfers information to a computer with, which will then visualize the data for a user to 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The view displays a basic map of room in question, indicates the types of sounds picked up (such as footsteps or voices), and shows the locations of the sounds on the map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Major </a:t>
            </a:r>
            <a:r>
              <a:rPr lang="en-US"/>
              <a:t>Subsystems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Sound Collection Sub-System</a:t>
            </a:r>
            <a:endParaRPr sz="1600"/>
          </a:p>
          <a:p>
            <a:pPr indent="-319405" lvl="1" marL="914400" rtl="0" algn="l">
              <a:spcBef>
                <a:spcPts val="0"/>
              </a:spcBef>
              <a:spcAft>
                <a:spcPts val="0"/>
              </a:spcAft>
              <a:buSzPts val="1430"/>
              <a:buChar char="○"/>
            </a:pPr>
            <a:r>
              <a:rPr lang="en-US" sz="1700"/>
              <a:t>Communications Sub-System</a:t>
            </a:r>
            <a:endParaRPr sz="1700"/>
          </a:p>
          <a:p>
            <a:pPr indent="-319405" lvl="1" marL="914400" rtl="0" algn="l">
              <a:spcBef>
                <a:spcPts val="0"/>
              </a:spcBef>
              <a:spcAft>
                <a:spcPts val="0"/>
              </a:spcAft>
              <a:buSzPts val="1430"/>
              <a:buChar char="○"/>
            </a:pPr>
            <a:r>
              <a:rPr lang="en-US" sz="1700"/>
              <a:t>Data Processing Sub-System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5d0244491_0_41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System Architecture (Cont)</a:t>
            </a:r>
            <a:endParaRPr/>
          </a:p>
        </p:txBody>
      </p:sp>
      <p:sp>
        <p:nvSpPr>
          <p:cNvPr id="198" name="Google Shape;198;gf5d0244491_0_41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3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Two methods for the mic-array setup are being considered:</a:t>
            </a:r>
            <a:endParaRPr sz="1900"/>
          </a:p>
          <a:p>
            <a:pPr indent="-336550" lvl="4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Omnidirectional mic-arrays using signal strength to localize sound</a:t>
            </a:r>
            <a:endParaRPr sz="1700"/>
          </a:p>
          <a:p>
            <a:pPr indent="-336550" lvl="4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Directional microphone arrays to triangulate the location of the sounds</a:t>
            </a:r>
            <a:endParaRPr sz="1500"/>
          </a:p>
        </p:txBody>
      </p:sp>
      <p:pic>
        <p:nvPicPr>
          <p:cNvPr id="199" name="Google Shape;199;gf5d024449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175" y="3445573"/>
            <a:ext cx="2985200" cy="25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f5d024449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425" y="3445575"/>
            <a:ext cx="3298537" cy="26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f5d0244491_0_41"/>
          <p:cNvSpPr txBox="1"/>
          <p:nvPr/>
        </p:nvSpPr>
        <p:spPr>
          <a:xfrm>
            <a:off x="1890650" y="6131350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r>
              <a:rPr lang="en-US"/>
              <a:t> A</a:t>
            </a:r>
            <a:endParaRPr/>
          </a:p>
        </p:txBody>
      </p:sp>
      <p:sp>
        <p:nvSpPr>
          <p:cNvPr id="202" name="Google Shape;202;gf5d0244491_0_41"/>
          <p:cNvSpPr txBox="1"/>
          <p:nvPr/>
        </p:nvSpPr>
        <p:spPr>
          <a:xfrm>
            <a:off x="6203413" y="6131350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2021-10-05T03:16:26Z</dcterms:created>
  <dc:creator>Welch, Jaclyn</dc:creator>
</cp:coreProperties>
</file>